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1"/>
  </p:notes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00FF"/>
    <a:srgbClr val="CC0000"/>
    <a:srgbClr val="FF6600"/>
    <a:srgbClr val="FF0000"/>
    <a:srgbClr val="FF3399"/>
    <a:srgbClr val="FF0066"/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5F16040-73FE-4F98-8444-E3FE61E67440}" type="datetimeFigureOut">
              <a:rPr lang="ru-RU"/>
              <a:pPr>
                <a:defRPr/>
              </a:pPr>
              <a:t>14.11.2013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E577094-4E58-41CB-B960-B39CB2784C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3ABED7-7F20-4620-B5A5-D6904F47C6A7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83E9C-2BAC-4E69-9397-E367019E04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1FE7F-6E9E-4E96-92D5-7C50D59BA7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12D64-E07F-43B7-B2C2-5F972446FE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5603D-CBE4-4A52-B768-E925E26BA7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893EA-BD03-49EE-9849-B43860AF47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214DE-8C6D-4E67-8328-392DBD98E3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24D0-1735-40E7-85C5-EB13BF8434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094B7-9BAA-48FE-9836-601A6989B8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80373-6446-4235-A08E-E048BE863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45CE9-A610-4CAC-A977-A65A90C7F0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35990-8753-4904-909B-F27B9C1ECB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8DD90AE-C051-41D6-879B-09A28F15CE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rgbClr val="FF0000"/>
                </a:solidFill>
                <a:latin typeface="Comic Sans MS" pitchFamily="66" charset="0"/>
              </a:rPr>
              <a:t>Артикуляционная гимнастика</a:t>
            </a:r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716338"/>
            <a:ext cx="1928813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C00CC"/>
                </a:solidFill>
              </a:rPr>
              <a:t>«КАЧЕЛИ»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928688"/>
            <a:ext cx="8229600" cy="785812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1800" smtClean="0"/>
              <a:t>Улыбнуться, открыть рот. На счет 1-2 поочередно упираться языком то в верхние, то в нижние зубы. Нижняя челюсть при этом неподвижна.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11268" name="Picture 7" descr="__100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500188"/>
            <a:ext cx="8001000" cy="508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6600FF"/>
                </a:solidFill>
              </a:rPr>
              <a:t>«МАЛЯР»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1000125"/>
            <a:ext cx="8229600" cy="71437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1800" smtClean="0"/>
              <a:t>Улыбнуться, открыть рот. Широким кончиком языка погладить небо от зубов к горлу. Нижняя челюсть не должна двигаться.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12292" name="Picture 7" descr="__124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754188"/>
            <a:ext cx="8429625" cy="510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63" y="285750"/>
            <a:ext cx="8229600" cy="71437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6600"/>
                </a:solidFill>
              </a:rPr>
              <a:t>«ПАРУС»</a:t>
            </a:r>
          </a:p>
        </p:txBody>
      </p:sp>
      <p:sp>
        <p:nvSpPr>
          <p:cNvPr id="13315" name="Rectangle 5"/>
          <p:cNvSpPr>
            <a:spLocks noGrp="1" noChangeArrowheads="1"/>
          </p:cNvSpPr>
          <p:nvPr>
            <p:ph idx="1"/>
          </p:nvPr>
        </p:nvSpPr>
        <p:spPr>
          <a:xfrm>
            <a:off x="500063" y="1071563"/>
            <a:ext cx="8229600" cy="100012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1800" smtClean="0"/>
              <a:t>Улыбнуться, широко открыть рот, кончик языка поднять и поставить на бугорки (альвеолы) за верхними зубами. Удерживать язык в таком положении на счёт до восьми, потом до десяти. Опустить язык и повторить упражнение 2-3 раза.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13316" name="Picture 7" descr="__171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50"/>
            <a:ext cx="8786813" cy="458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3399"/>
                </a:solidFill>
              </a:rPr>
              <a:t>«РАСЧЕСКА»</a:t>
            </a:r>
          </a:p>
        </p:txBody>
      </p:sp>
      <p:sp>
        <p:nvSpPr>
          <p:cNvPr id="14339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85725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1800" smtClean="0"/>
              <a:t>Улыбнуться, закусить язык зубами. «Протаскивать» язык между зубами вперёд-назад, как бы «причёсывая» его. Выполнять 3-4 раза.</a:t>
            </a:r>
          </a:p>
          <a:p>
            <a:pPr algn="ctr" eaLnBrk="1" hangingPunct="1">
              <a:buFont typeface="Arial" charset="0"/>
              <a:buNone/>
            </a:pPr>
            <a:endParaRPr lang="ru-RU" sz="1800" smtClean="0"/>
          </a:p>
          <a:p>
            <a:pPr algn="ctr" eaLnBrk="1" hangingPunct="1">
              <a:buFont typeface="Arial" charset="0"/>
              <a:buNone/>
            </a:pPr>
            <a:endParaRPr lang="ru-RU" sz="1800" smtClean="0"/>
          </a:p>
          <a:p>
            <a:pPr algn="ctr" eaLnBrk="1" hangingPunct="1">
              <a:buFont typeface="Arial" charset="0"/>
              <a:buNone/>
            </a:pPr>
            <a:endParaRPr lang="ru-RU" sz="1800" smtClean="0"/>
          </a:p>
          <a:p>
            <a:pPr algn="ctr" eaLnBrk="1" hangingPunct="1">
              <a:buFont typeface="Arial" charset="0"/>
              <a:buNone/>
            </a:pPr>
            <a:endParaRPr lang="ru-RU" sz="1800" smtClean="0"/>
          </a:p>
          <a:p>
            <a:pPr algn="ctr" eaLnBrk="1" hangingPunct="1">
              <a:buFont typeface="Arial" charset="0"/>
              <a:buNone/>
            </a:pPr>
            <a:endParaRPr lang="ru-RU" sz="1800" smtClean="0"/>
          </a:p>
          <a:p>
            <a:pPr algn="ctr" eaLnBrk="1" hangingPunct="1">
              <a:buFont typeface="Arial" charset="0"/>
              <a:buNone/>
            </a:pPr>
            <a:endParaRPr lang="ru-RU" sz="1800" smtClean="0"/>
          </a:p>
          <a:p>
            <a:pPr algn="ctr" eaLnBrk="1" hangingPunct="1">
              <a:buFont typeface="Arial" charset="0"/>
              <a:buNone/>
            </a:pPr>
            <a:endParaRPr lang="ru-RU" sz="1800" smtClean="0"/>
          </a:p>
          <a:p>
            <a:pPr algn="ctr" eaLnBrk="1" hangingPunct="1">
              <a:buFont typeface="Arial" charset="0"/>
              <a:buNone/>
            </a:pPr>
            <a:endParaRPr lang="ru-RU" sz="1800" smtClean="0"/>
          </a:p>
          <a:p>
            <a:pPr algn="ctr" eaLnBrk="1" hangingPunct="1">
              <a:buFont typeface="Arial" charset="0"/>
              <a:buNone/>
            </a:pPr>
            <a:endParaRPr lang="ru-RU" sz="1800" smtClean="0"/>
          </a:p>
          <a:p>
            <a:pPr algn="ctr" eaLnBrk="1" hangingPunct="1">
              <a:buFont typeface="Arial" charset="0"/>
              <a:buNone/>
            </a:pPr>
            <a:r>
              <a:rPr lang="ru-RU" sz="1800" smtClean="0"/>
              <a:t>.</a:t>
            </a:r>
          </a:p>
        </p:txBody>
      </p:sp>
      <p:pic>
        <p:nvPicPr>
          <p:cNvPr id="14340" name="Picture 7" descr="__143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857375"/>
            <a:ext cx="85344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«СЛОНИК»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928688"/>
            <a:ext cx="8229600" cy="1071562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mtClean="0"/>
              <a:t> </a:t>
            </a:r>
            <a:r>
              <a:rPr lang="ru-RU" sz="1800" smtClean="0"/>
              <a:t>Губы и зубы сомкнуты. С напряжением вытянуть губы вперед трубочкой. Удерживать их в таком положении на счет до пяти.</a:t>
            </a:r>
          </a:p>
        </p:txBody>
      </p:sp>
      <p:pic>
        <p:nvPicPr>
          <p:cNvPr id="15364" name="Picture 7" descr="__386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1862138"/>
            <a:ext cx="7786688" cy="499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6600"/>
                </a:solidFill>
              </a:rPr>
              <a:t>«МЕСИМ ТЕСТО»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928688"/>
            <a:ext cx="8229600" cy="71437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1800" smtClean="0"/>
              <a:t>Улыбнуться, открыть рот, покусать язык зубами та-та-та…; пошлёпать язык губами пя-пя-пя…; закусить язык зубами и протаскивать его сквозь зубы с усилием.</a:t>
            </a:r>
          </a:p>
        </p:txBody>
      </p:sp>
      <p:pic>
        <p:nvPicPr>
          <p:cNvPr id="16388" name="Picture 7" descr="__205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495425"/>
            <a:ext cx="8643937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B050"/>
                </a:solidFill>
              </a:rPr>
              <a:t>«ФУТБОЛ»</a:t>
            </a:r>
          </a:p>
        </p:txBody>
      </p:sp>
      <p:sp>
        <p:nvSpPr>
          <p:cNvPr id="17411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1000125"/>
            <a:ext cx="8229600" cy="7143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1800" smtClean="0"/>
              <a:t>Рот закрыть, кончик языка с напряжением упирать то в одну, то в другую щёку так, чтобы под щекой надувались «мячики».</a:t>
            </a:r>
          </a:p>
          <a:p>
            <a:pPr algn="ctr" eaLnBrk="1" hangingPunct="1">
              <a:buFont typeface="Arial" charset="0"/>
              <a:buNone/>
            </a:pPr>
            <a:endParaRPr lang="ru-RU" sz="1800" smtClean="0"/>
          </a:p>
        </p:txBody>
      </p:sp>
      <p:pic>
        <p:nvPicPr>
          <p:cNvPr id="17412" name="Picture 7" descr="__127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928813"/>
            <a:ext cx="8929687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C0000"/>
                </a:solidFill>
              </a:rPr>
              <a:t>«ЧАСИКИ»</a:t>
            </a:r>
          </a:p>
        </p:txBody>
      </p:sp>
      <p:sp>
        <p:nvSpPr>
          <p:cNvPr id="18435" name="Rectangle 5"/>
          <p:cNvSpPr>
            <a:spLocks noGrp="1" noChangeArrowheads="1"/>
          </p:cNvSpPr>
          <p:nvPr>
            <p:ph idx="1"/>
          </p:nvPr>
        </p:nvSpPr>
        <p:spPr>
          <a:xfrm>
            <a:off x="500063" y="1000125"/>
            <a:ext cx="8229600" cy="71437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1800" smtClean="0"/>
              <a:t>Улыбнуться, открыть рот. Кончик языка переводить на счет «раз-два» из одного уголка рта в другой. Нижняя челюсть при этом остается неподвижной.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18436" name="Picture 7" descr="__149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643063"/>
            <a:ext cx="8072437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B0F0"/>
                </a:solidFill>
              </a:rPr>
              <a:t>«ЧАШЕЧКА»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928688"/>
            <a:ext cx="8229600" cy="1214437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mtClean="0"/>
              <a:t> </a:t>
            </a:r>
            <a:r>
              <a:rPr lang="ru-RU" sz="1800" smtClean="0"/>
              <a:t>Улыбнуться, открыть рот, положить широкий язык на нижнюю губу, боковые края языка загнуть в форме чашечки. Удерживать на счет до пяти. Нижняя губа не должна обтягивать нижние зубы.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19460" name="Picture 7" descr="__452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2071688"/>
            <a:ext cx="8215313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/>
                </a:solidFill>
              </a:rPr>
              <a:t/>
            </a:r>
            <a:br>
              <a:rPr lang="ru-RU" sz="2800" b="1" dirty="0" smtClean="0">
                <a:solidFill>
                  <a:schemeClr val="tx2"/>
                </a:solidFill>
              </a:rPr>
            </a:br>
            <a:r>
              <a:rPr lang="ru-RU" sz="2800" b="1" dirty="0" smtClean="0">
                <a:solidFill>
                  <a:srgbClr val="6600FF"/>
                </a:solidFill>
              </a:rPr>
              <a:t>Список использованной литературы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endParaRPr lang="ru-RU" dirty="0" smtClean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Е.М. Косинова Уроки логопеда. Игры для развития речи Издательство: Эксмо, 2010 г.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2500313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00"/>
                </a:solidFill>
              </a:rPr>
              <a:t>«ГРИБОК»</a:t>
            </a:r>
            <a:r>
              <a:rPr lang="ru-RU" b="1" smtClean="0">
                <a:solidFill>
                  <a:srgbClr val="FF0000"/>
                </a:solidFill>
              </a:rPr>
              <a:t/>
            </a:r>
            <a:br>
              <a:rPr lang="ru-RU" b="1" smtClean="0">
                <a:solidFill>
                  <a:srgbClr val="FF0000"/>
                </a:solidFill>
              </a:rPr>
            </a:br>
            <a:r>
              <a:rPr lang="ru-RU" sz="1800" smtClean="0"/>
              <a:t>Улыбнуться, открыть рот. Присосать широкий язычок к небу. Это шляпка  гриба, а подъязычная связка- ножка. Кончик языка не должен подворачиваться, губы - в улыбке. Если ребенку не удается присосать язык, то можно пощелкать языком, как в упражнении «Лошадка». В пощелкивании улавливается нужное движение языка.</a:t>
            </a:r>
            <a:br>
              <a:rPr lang="ru-RU" sz="1800" smtClean="0"/>
            </a:br>
            <a:endParaRPr lang="ru-RU" sz="1800" smtClean="0"/>
          </a:p>
        </p:txBody>
      </p:sp>
      <p:pic>
        <p:nvPicPr>
          <p:cNvPr id="3075" name="Picture 7" descr="__9335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4438" y="2071688"/>
            <a:ext cx="6858000" cy="4786312"/>
          </a:xfrm>
          <a:noFill/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63" y="285750"/>
            <a:ext cx="8229600" cy="178593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B0F0"/>
                </a:solidFill>
              </a:rPr>
              <a:t>«БЛИНЧИК»</a:t>
            </a:r>
            <a:br>
              <a:rPr lang="ru-RU" b="1" smtClean="0">
                <a:solidFill>
                  <a:srgbClr val="00B0F0"/>
                </a:solidFill>
              </a:rPr>
            </a:br>
            <a:r>
              <a:rPr lang="ru-RU" sz="1800" smtClean="0"/>
              <a:t>Улыбнуться, открыть рот. Положить широкий язык на нижнюю губу. Удерживать в спокойном состоянии на счет до пяти. В этом упражнении важно следить, чтобы нижняя губа не напрягалась и не натягивалась на нижние зубы.</a:t>
            </a:r>
            <a:br>
              <a:rPr lang="ru-RU" sz="1800" smtClean="0"/>
            </a:br>
            <a:endParaRPr lang="ru-RU" sz="1800" b="1" smtClean="0">
              <a:solidFill>
                <a:srgbClr val="00B0F0"/>
              </a:solidFill>
            </a:endParaRPr>
          </a:p>
        </p:txBody>
      </p:sp>
      <p:pic>
        <p:nvPicPr>
          <p:cNvPr id="4099" name="Picture 7" descr="__640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357438"/>
            <a:ext cx="8286750" cy="383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66"/>
                </a:solidFill>
              </a:rPr>
              <a:t>«ВКУСНОЕ ВАРЕНЬЕ»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idx="1"/>
          </p:nvPr>
        </p:nvSpPr>
        <p:spPr>
          <a:xfrm>
            <a:off x="571500" y="928688"/>
            <a:ext cx="8229600" cy="1071562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1800" smtClean="0"/>
              <a:t>Улыбнуться, открыть рот. Языком в форме чашечки облизывать верхнюю губу сверху- вниз(можно помазать ее вареньем). Нижняя губа не должна обтягивать зубы (можно оттянуть ее  вниз рукой).</a:t>
            </a:r>
          </a:p>
        </p:txBody>
      </p:sp>
      <p:pic>
        <p:nvPicPr>
          <p:cNvPr id="5124" name="Picture 7" descr="__4288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2000250"/>
            <a:ext cx="757237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2643188" y="214313"/>
            <a:ext cx="4143375" cy="7969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3300"/>
                </a:solidFill>
              </a:rPr>
              <a:t>«ДЯТЕЛ»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000125"/>
            <a:ext cx="8229600" cy="128587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1800" smtClean="0"/>
              <a:t>Рот широко открыт и слегка растянут в улыбке, язычок в форме «чашечки» поднят вверх: боковые края языка прижаты к верхним коренным зубкам, а передний край  языка поднят за верхние передние зубы к альвеолам. Ребёнок говорит с придыханием Д-Д-Д или Т-Т-Т. Язык «прыгает на бугорках». </a:t>
            </a:r>
          </a:p>
        </p:txBody>
      </p:sp>
      <p:pic>
        <p:nvPicPr>
          <p:cNvPr id="6148" name="Picture 9" descr="__557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2143125"/>
            <a:ext cx="76200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«ЁЖИК»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idx="1"/>
          </p:nvPr>
        </p:nvSpPr>
        <p:spPr>
          <a:xfrm>
            <a:off x="571500" y="928688"/>
            <a:ext cx="8229600" cy="1214437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1800" smtClean="0"/>
              <a:t>Рот закрыт. Язык движется с внутренней стороны, плавно очерчивая кончиком языка круг ( правая щека- под верхней губой, левая щека- под нижней губой). Затем язык двигается в обратном направлении. Так "нарисовать" по 5- 6 кругов в одну и другую стороны.</a:t>
            </a:r>
          </a:p>
        </p:txBody>
      </p:sp>
      <p:pic>
        <p:nvPicPr>
          <p:cNvPr id="7172" name="Picture 7" descr="__288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143125"/>
            <a:ext cx="85725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63" y="285750"/>
            <a:ext cx="8229600" cy="714375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00"/>
                </a:solidFill>
              </a:rPr>
              <a:t>«ЧИСТИМ ЗУБКИ»</a:t>
            </a:r>
          </a:p>
        </p:txBody>
      </p:sp>
      <p:sp>
        <p:nvSpPr>
          <p:cNvPr id="8195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000125"/>
            <a:ext cx="8229600" cy="92868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1800" smtClean="0"/>
              <a:t>Улыбнуться, приоткрыть рот. Кончиком языка «почистить» нижние, затем верхние зубы с внутренней стороны, делая движения языком вправо - влево. Нижняя челюсть при этом не двигается.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8196" name="Picture 7" descr="__193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2041525"/>
            <a:ext cx="7572375" cy="481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70C0"/>
                </a:solidFill>
              </a:rPr>
              <a:t>«ИНДЮК»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928688"/>
            <a:ext cx="8229600" cy="1471612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1800" smtClean="0"/>
              <a:t>Приоткрыть рот, положить язык на верхнюю губу и производить движения широким передним краем языка по верхней губе вперед- назад, стараясь не отрывать язык от губы, как бы поглаживая ее. Темп упражнения, постепенно убыстряясь, затем добавить голос, чтобы слышалось «БЛ-БЛ-БЛ». Следите, чтобы язык не сужался, он должен быть широким.</a:t>
            </a:r>
          </a:p>
        </p:txBody>
      </p:sp>
      <p:pic>
        <p:nvPicPr>
          <p:cNvPr id="9220" name="Picture 7" descr="__663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428875"/>
            <a:ext cx="8656638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66"/>
                </a:solidFill>
              </a:rPr>
              <a:t>«КИСКА СЕРДИТСЯ»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idx="1"/>
          </p:nvPr>
        </p:nvSpPr>
        <p:spPr>
          <a:xfrm>
            <a:off x="428625" y="928688"/>
            <a:ext cx="8229600" cy="1285875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1800" smtClean="0"/>
              <a:t>Улыбнуться, открыть рот. Кончиком языка упереться в нижние зубы. На счет «раз»- выгнуть язык горкой, упираясь кончиком языка в нижние зубы. На счет «два» вернуться в исходное положение. Кончик языка при этом не должен отрываться от нижних зубов, рот не закрывается</a:t>
            </a:r>
          </a:p>
          <a:p>
            <a:pPr algn="ctr" eaLnBrk="1" hangingPunct="1">
              <a:buFont typeface="Arial" charset="0"/>
              <a:buNone/>
            </a:pPr>
            <a:endParaRPr lang="ru-RU" sz="1800" smtClean="0"/>
          </a:p>
        </p:txBody>
      </p:sp>
      <p:pic>
        <p:nvPicPr>
          <p:cNvPr id="10244" name="Picture 7" descr="__125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2143125"/>
            <a:ext cx="7412038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опубликовано на </a:t>
            </a:r>
            <a:r>
              <a:rPr lang="en-US"/>
              <a:t>www.logolife.ru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</TotalTime>
  <Words>657</Words>
  <Application>Microsoft PowerPoint</Application>
  <PresentationFormat>Экран (4:3)</PresentationFormat>
  <Paragraphs>64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Comic Sans MS</vt:lpstr>
      <vt:lpstr>Тема Office</vt:lpstr>
      <vt:lpstr>Артикуляционная гимнастика</vt:lpstr>
      <vt:lpstr>«ГРИБОК» Улыбнуться, открыть рот. Присосать широкий язычок к небу. Это шляпка  гриба, а подъязычная связка- ножка. Кончик языка не должен подворачиваться, губы - в улыбке. Если ребенку не удается присосать язык, то можно пощелкать языком, как в упражнении «Лошадка». В пощелкивании улавливается нужное движение языка. </vt:lpstr>
      <vt:lpstr>«БЛИНЧИК» Улыбнуться, открыть рот. Положить широкий язык на нижнюю губу. Удерживать в спокойном состоянии на счет до пяти. В этом упражнении важно следить, чтобы нижняя губа не напрягалась и не натягивалась на нижние зубы. </vt:lpstr>
      <vt:lpstr>«ВКУСНОЕ ВАРЕНЬЕ»</vt:lpstr>
      <vt:lpstr>«ДЯТЕЛ»</vt:lpstr>
      <vt:lpstr>«ЁЖИК»</vt:lpstr>
      <vt:lpstr>«ЧИСТИМ ЗУБКИ»</vt:lpstr>
      <vt:lpstr>«ИНДЮК»</vt:lpstr>
      <vt:lpstr>«КИСКА СЕРДИТСЯ»</vt:lpstr>
      <vt:lpstr>«КАЧЕЛИ»</vt:lpstr>
      <vt:lpstr>«МАЛЯР»</vt:lpstr>
      <vt:lpstr>«ПАРУС»</vt:lpstr>
      <vt:lpstr>«РАСЧЕСКА»</vt:lpstr>
      <vt:lpstr>«СЛОНИК»</vt:lpstr>
      <vt:lpstr>«МЕСИМ ТЕСТО»</vt:lpstr>
      <vt:lpstr>«ФУТБОЛ»</vt:lpstr>
      <vt:lpstr>«ЧАСИКИ»</vt:lpstr>
      <vt:lpstr>«ЧАШЕЧКА»</vt:lpstr>
      <vt:lpstr> Список использованной литературы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УПРАЖНЕНИЕ «ГРИБОК»</dc:title>
  <dc:creator>Zver</dc:creator>
  <cp:lastModifiedBy>Customer</cp:lastModifiedBy>
  <cp:revision>38</cp:revision>
  <dcterms:created xsi:type="dcterms:W3CDTF">2009-11-22T11:33:01Z</dcterms:created>
  <dcterms:modified xsi:type="dcterms:W3CDTF">2013-11-14T16:08:15Z</dcterms:modified>
</cp:coreProperties>
</file>